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DCA39-6FC4-0C02-054F-D5488BFEAE41}" v="3" dt="2022-01-13T02:05:44.360"/>
    <p1510:client id="{FC3320A8-4ACF-0CA3-BCAF-1A6C2F53C84C}" v="25" dt="2022-01-13T01:26:00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4"/>
    <p:restoredTop sz="92585"/>
  </p:normalViewPr>
  <p:slideViewPr>
    <p:cSldViewPr>
      <p:cViewPr>
        <p:scale>
          <a:sx n="87" d="100"/>
          <a:sy n="87" d="100"/>
        </p:scale>
        <p:origin x="3224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Mozo" userId="S::amozo@councilforeconed.org::ec324d89-8e2a-42bb-81f4-68d0295e10da" providerId="AD" clId="Web-{3AADCA39-6FC4-0C02-054F-D5488BFEAE41}"/>
    <pc:docChg chg="delSld sldOrd">
      <pc:chgData name="Andrea Mozo" userId="S::amozo@councilforeconed.org::ec324d89-8e2a-42bb-81f4-68d0295e10da" providerId="AD" clId="Web-{3AADCA39-6FC4-0C02-054F-D5488BFEAE41}" dt="2022-01-13T02:05:44.360" v="1"/>
      <pc:docMkLst>
        <pc:docMk/>
      </pc:docMkLst>
      <pc:sldChg chg="del">
        <pc:chgData name="Andrea Mozo" userId="S::amozo@councilforeconed.org::ec324d89-8e2a-42bb-81f4-68d0295e10da" providerId="AD" clId="Web-{3AADCA39-6FC4-0C02-054F-D5488BFEAE41}" dt="2022-01-13T02:05:12.203" v="0"/>
        <pc:sldMkLst>
          <pc:docMk/>
          <pc:sldMk cId="3532212908" sldId="257"/>
        </pc:sldMkLst>
      </pc:sldChg>
      <pc:sldChg chg="ord">
        <pc:chgData name="Andrea Mozo" userId="S::amozo@councilforeconed.org::ec324d89-8e2a-42bb-81f4-68d0295e10da" providerId="AD" clId="Web-{3AADCA39-6FC4-0C02-054F-D5488BFEAE41}" dt="2022-01-13T02:05:44.360" v="1"/>
        <pc:sldMkLst>
          <pc:docMk/>
          <pc:sldMk cId="3309718542" sldId="261"/>
        </pc:sldMkLst>
      </pc:sldChg>
    </pc:docChg>
  </pc:docChgLst>
  <pc:docChgLst>
    <pc:chgData clId="Web-{3AADCA39-6FC4-0C02-054F-D5488BFEAE41}"/>
    <pc:docChg chg="delSld">
      <pc:chgData name="" userId="" providerId="" clId="Web-{3AADCA39-6FC4-0C02-054F-D5488BFEAE41}" dt="2022-01-13T02:05:06.718" v="0"/>
      <pc:docMkLst>
        <pc:docMk/>
      </pc:docMkLst>
      <pc:sldChg chg="del">
        <pc:chgData name="" userId="" providerId="" clId="Web-{3AADCA39-6FC4-0C02-054F-D5488BFEAE41}" dt="2022-01-13T02:05:06.718" v="0"/>
        <pc:sldMkLst>
          <pc:docMk/>
          <pc:sldMk cId="0" sldId="256"/>
        </pc:sldMkLst>
      </pc:sldChg>
    </pc:docChg>
  </pc:docChgLst>
  <pc:docChgLst>
    <pc:chgData name="Andrea Mozo" userId="S::amozo@councilforeconed.org::ec324d89-8e2a-42bb-81f4-68d0295e10da" providerId="AD" clId="Web-{FC3320A8-4ACF-0CA3-BCAF-1A6C2F53C84C}"/>
    <pc:docChg chg="modSld">
      <pc:chgData name="Andrea Mozo" userId="S::amozo@councilforeconed.org::ec324d89-8e2a-42bb-81f4-68d0295e10da" providerId="AD" clId="Web-{FC3320A8-4ACF-0CA3-BCAF-1A6C2F53C84C}" dt="2022-01-13T01:26:00.191" v="24" actId="20577"/>
      <pc:docMkLst>
        <pc:docMk/>
      </pc:docMkLst>
      <pc:sldChg chg="modSp">
        <pc:chgData name="Andrea Mozo" userId="S::amozo@councilforeconed.org::ec324d89-8e2a-42bb-81f4-68d0295e10da" providerId="AD" clId="Web-{FC3320A8-4ACF-0CA3-BCAF-1A6C2F53C84C}" dt="2022-01-13T01:24:49.706" v="8" actId="20577"/>
        <pc:sldMkLst>
          <pc:docMk/>
          <pc:sldMk cId="3532212908" sldId="257"/>
        </pc:sldMkLst>
        <pc:spChg chg="mod">
          <ac:chgData name="Andrea Mozo" userId="S::amozo@councilforeconed.org::ec324d89-8e2a-42bb-81f4-68d0295e10da" providerId="AD" clId="Web-{FC3320A8-4ACF-0CA3-BCAF-1A6C2F53C84C}" dt="2022-01-13T01:24:49.706" v="8" actId="20577"/>
          <ac:spMkLst>
            <pc:docMk/>
            <pc:sldMk cId="3532212908" sldId="257"/>
            <ac:spMk id="3" creationId="{9C3C8BF9-BAD4-FF46-A619-BB0D2FD5C559}"/>
          </ac:spMkLst>
        </pc:spChg>
      </pc:sldChg>
      <pc:sldChg chg="modSp">
        <pc:chgData name="Andrea Mozo" userId="S::amozo@councilforeconed.org::ec324d89-8e2a-42bb-81f4-68d0295e10da" providerId="AD" clId="Web-{FC3320A8-4ACF-0CA3-BCAF-1A6C2F53C84C}" dt="2022-01-13T01:26:00.191" v="24" actId="20577"/>
        <pc:sldMkLst>
          <pc:docMk/>
          <pc:sldMk cId="724716033" sldId="270"/>
        </pc:sldMkLst>
        <pc:spChg chg="mod">
          <ac:chgData name="Andrea Mozo" userId="S::amozo@councilforeconed.org::ec324d89-8e2a-42bb-81f4-68d0295e10da" providerId="AD" clId="Web-{FC3320A8-4ACF-0CA3-BCAF-1A6C2F53C84C}" dt="2022-01-13T01:26:00.191" v="24" actId="20577"/>
          <ac:spMkLst>
            <pc:docMk/>
            <pc:sldMk cId="724716033" sldId="270"/>
            <ac:spMk id="3" creationId="{9C3C8BF9-BAD4-FF46-A619-BB0D2FD5C5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6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2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4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0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Compound Interest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resources/compound-interest-calculato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000" dirty="0"/>
              <a:t>Calculating Simple and Compound Interest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Simon’s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1. </a:t>
            </a:r>
            <a:r>
              <a:rPr lang="en-US" dirty="0"/>
              <a:t>Find the balance at the end of the first year using the simple interest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x .</a:t>
            </a:r>
            <a:r>
              <a:rPr lang="en-US"/>
              <a:t>003 x 1 </a:t>
            </a:r>
            <a:r>
              <a:rPr lang="en-US" dirty="0"/>
              <a:t>= $12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+ $12 = $412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2. </a:t>
            </a:r>
            <a:r>
              <a:rPr lang="en-US" dirty="0"/>
              <a:t>Find the interest at the end of the second year using the simple interest formula and the principal of $412.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x .003 x 1 = $12.36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+ $12.36 = $424.36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027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Jackie’s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Jackie deposits $325 in an account that pays 4.1% interest compounded annually. How much money will Jackie have in her account after 3 years?</a:t>
            </a:r>
          </a:p>
        </p:txBody>
      </p:sp>
    </p:spTree>
    <p:extLst>
      <p:ext uri="{BB962C8B-B14F-4D97-AF65-F5344CB8AC3E}">
        <p14:creationId xmlns:p14="http://schemas.microsoft.com/office/powerpoint/2010/main" val="3932535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Long-term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following compound interest calculator to determine the amount earned by age 65, starting at two different 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18 at 4%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ＭＳ Ｐゴシック"/>
                <a:cs typeface="Calibri"/>
              </a:rPr>
              <a:t>Start saving $50 a month at age 30 at 4% interest</a:t>
            </a:r>
          </a:p>
          <a:p>
            <a:pPr marL="457200" lvl="1" indent="0">
              <a:buNone/>
            </a:pPr>
            <a:endParaRPr lang="en-US" dirty="0">
              <a:latin typeface="Calibri"/>
              <a:ea typeface="ＭＳ Ｐゴシック"/>
              <a:cs typeface="Calibri"/>
            </a:endParaRPr>
          </a:p>
          <a:p>
            <a:r>
              <a:rPr lang="en-US" dirty="0">
                <a:latin typeface="Calibri Light"/>
                <a:ea typeface="ＭＳ Ｐゴシック"/>
                <a:cs typeface="Calibri Light"/>
                <a:hlinkClick r:id="rId3"/>
              </a:rPr>
              <a:t>https://econedlink.org/resources/compound-interest-calculator/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16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Terms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Interest rate: the price paid for using someone else’s money, expressed as a percentage of the amount borrowed. </a:t>
            </a:r>
          </a:p>
          <a:p>
            <a:r>
              <a:rPr lang="en-US" dirty="0"/>
              <a:t>Compound interest: interest earned on both the principal and any interest that has been earned previously.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accounts at banks, credit unions,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Earned on certain investments such as annuities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Paid on most consumer loans, car loans, mortgages, and other unpaid credit balances</a:t>
            </a:r>
          </a:p>
          <a:p>
            <a:r>
              <a:rPr lang="en-US" dirty="0"/>
              <a:t>Simple interest: interest earned only on the principal.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be used on some consumer loans and some types of savings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Easier to calculate but not as commonly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Matters with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 can be compounded over different lengths of time including: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Annually</a:t>
            </a:r>
            <a:r>
              <a:rPr lang="en-US" dirty="0"/>
              <a:t> – computed and added at the end of each year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Semi-annually</a:t>
            </a:r>
            <a:r>
              <a:rPr lang="en-US" dirty="0"/>
              <a:t> – (twice a year) computed and added every six months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Quarterly</a:t>
            </a:r>
            <a:r>
              <a:rPr lang="en-US" dirty="0"/>
              <a:t> – (four times a year) computed and added at the end of each quarter (three months)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en-US" dirty="0"/>
              <a:t> – computed and added at the end of each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68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Dianna deposits $725 into a savings account that pays 2.3% simple annual interest. </a:t>
            </a:r>
          </a:p>
          <a:p>
            <a:r>
              <a:rPr lang="en-US" dirty="0"/>
              <a:t>How much interest will Dianna earn after 18 months?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52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calculate simple interest we use the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dirty="0"/>
              <a:t>is the interest earned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 or the original amount of money with which you start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 as a decimal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0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Dianna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The annual interest rate is written as a decimal. (2.3 = .0023)</a:t>
            </a:r>
          </a:p>
          <a:p>
            <a:r>
              <a:rPr lang="en-US" dirty="0"/>
              <a:t>In the simple interest formula, time is measured in years. </a:t>
            </a:r>
            <a:br>
              <a:rPr lang="en-US" dirty="0"/>
            </a:br>
            <a:r>
              <a:rPr lang="en-US" dirty="0"/>
              <a:t>(18 months = 1.5 years)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Interest earned = $725 </a:t>
            </a:r>
            <a:r>
              <a:rPr lang="en-US"/>
              <a:t>x .0023 x 1.5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Problems to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amount of interest earned.</a:t>
            </a:r>
            <a:br>
              <a:rPr lang="en-US" dirty="0"/>
            </a:br>
            <a:r>
              <a:rPr lang="en-US" dirty="0"/>
              <a:t>Use the formula for simple interest.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FE4853-D223-7449-9296-246FF6006F72}"/>
              </a:ext>
            </a:extLst>
          </p:cNvPr>
          <p:cNvSpPr txBox="1">
            <a:spLocks/>
          </p:cNvSpPr>
          <p:nvPr/>
        </p:nvSpPr>
        <p:spPr bwMode="auto">
          <a:xfrm>
            <a:off x="446314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$550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4 years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4A69D4-3AE0-FA40-8A97-BA5CAEB6DA42}"/>
              </a:ext>
            </a:extLst>
          </p:cNvPr>
          <p:cNvSpPr txBox="1">
            <a:spLocks/>
          </p:cNvSpPr>
          <p:nvPr/>
        </p:nvSpPr>
        <p:spPr bwMode="auto">
          <a:xfrm>
            <a:off x="4582886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$870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3.7%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30 months</a:t>
            </a:r>
          </a:p>
        </p:txBody>
      </p:sp>
    </p:spTree>
    <p:extLst>
      <p:ext uri="{BB962C8B-B14F-4D97-AF65-F5344CB8AC3E}">
        <p14:creationId xmlns:p14="http://schemas.microsoft.com/office/powerpoint/2010/main" val="1506342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this formula to calculate compound interest: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A=P(1+r)</a:t>
            </a:r>
            <a:r>
              <a:rPr lang="en-US" sz="1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/>
              <a:t> is the amount of money in the account at the end of a time period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5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Simon deposits $400 in an account that pays 3% interest compounded annually. What is the balance of Simon’s account at the end of 2 years?</a:t>
            </a:r>
          </a:p>
        </p:txBody>
      </p:sp>
    </p:spTree>
    <p:extLst>
      <p:ext uri="{BB962C8B-B14F-4D97-AF65-F5344CB8AC3E}">
        <p14:creationId xmlns:p14="http://schemas.microsoft.com/office/powerpoint/2010/main" val="58270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3" ma:contentTypeDescription="Create a new document." ma:contentTypeScope="" ma:versionID="834905a575e778270e59f1f8db477c6c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8ba74aa84a7d66f44563f40a98c63bc6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43DD45-EF26-4AD0-987B-C4266342CE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682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Calculating Simple and Compound Interest</vt:lpstr>
      <vt:lpstr>Interest Terms to Know</vt:lpstr>
      <vt:lpstr>Time Matters with Interest</vt:lpstr>
      <vt:lpstr>Simple Interest Example</vt:lpstr>
      <vt:lpstr>Simple Interest Equation</vt:lpstr>
      <vt:lpstr>Solution for Dianna</vt:lpstr>
      <vt:lpstr>Two Problems to Solve</vt:lpstr>
      <vt:lpstr>Compound Interest Equation</vt:lpstr>
      <vt:lpstr>Compound Interest Example</vt:lpstr>
      <vt:lpstr>Calculating Simon’s Interest</vt:lpstr>
      <vt:lpstr>Calculating Jackie’s Earnings</vt:lpstr>
      <vt:lpstr>Calculating Long-term Savings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285</cp:revision>
  <dcterms:created xsi:type="dcterms:W3CDTF">2012-09-11T15:07:18Z</dcterms:created>
  <dcterms:modified xsi:type="dcterms:W3CDTF">2022-01-13T02:05:44Z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